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25" r:id="rId3"/>
    <p:sldId id="323" r:id="rId4"/>
    <p:sldId id="259" r:id="rId5"/>
    <p:sldId id="326" r:id="rId6"/>
    <p:sldId id="335" r:id="rId7"/>
    <p:sldId id="262" r:id="rId8"/>
    <p:sldId id="337" r:id="rId9"/>
    <p:sldId id="327" r:id="rId10"/>
    <p:sldId id="331" r:id="rId11"/>
    <p:sldId id="333" r:id="rId12"/>
    <p:sldId id="334" r:id="rId13"/>
    <p:sldId id="328" r:id="rId14"/>
    <p:sldId id="329" r:id="rId15"/>
    <p:sldId id="338" r:id="rId16"/>
    <p:sldId id="343" r:id="rId17"/>
    <p:sldId id="332" r:id="rId18"/>
    <p:sldId id="330" r:id="rId19"/>
    <p:sldId id="339" r:id="rId20"/>
    <p:sldId id="340" r:id="rId21"/>
    <p:sldId id="341" r:id="rId22"/>
    <p:sldId id="344" r:id="rId23"/>
    <p:sldId id="345" r:id="rId24"/>
    <p:sldId id="342" r:id="rId25"/>
    <p:sldId id="346" r:id="rId26"/>
    <p:sldId id="348" r:id="rId27"/>
    <p:sldId id="347" r:id="rId28"/>
    <p:sldId id="349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B5E"/>
    <a:srgbClr val="1F81C8"/>
    <a:srgbClr val="DC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1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EE514-B25D-4C83-8BBC-E098F1A4D3A5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EA91-D764-464B-812F-9F9BEC13F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9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68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14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5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7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Подходы построения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9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без учителя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8C5DBA-B386-C585-4DE0-FB20C8398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01" y="1690688"/>
            <a:ext cx="7565930" cy="43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59140-FC00-72AD-D520-4567582F151B}"/>
              </a:ext>
            </a:extLst>
          </p:cNvPr>
          <p:cNvSpPr txBox="1"/>
          <p:nvPr/>
        </p:nvSpPr>
        <p:spPr>
          <a:xfrm>
            <a:off x="3617768" y="6176963"/>
            <a:ext cx="7736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what-is-an-autoencoder-computer-vision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1590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без учителя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59140-FC00-72AD-D520-4567582F151B}"/>
              </a:ext>
            </a:extLst>
          </p:cNvPr>
          <p:cNvSpPr txBox="1"/>
          <p:nvPr/>
        </p:nvSpPr>
        <p:spPr>
          <a:xfrm>
            <a:off x="228600" y="6176963"/>
            <a:ext cx="1112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www.researchgate.net</a:t>
            </a:r>
            <a:r>
              <a:rPr lang="en" dirty="0"/>
              <a:t>/publication/340499853_Autoencoders_for_Unsupervised_Anomaly_Segmentation_in_Brain_MR_Images_A_Comparative_Study/</a:t>
            </a:r>
            <a:r>
              <a:rPr lang="en" dirty="0" err="1"/>
              <a:t>figures?lo</a:t>
            </a:r>
            <a:r>
              <a:rPr lang="en" dirty="0"/>
              <a:t>=1&amp;utm_source=</a:t>
            </a:r>
            <a:r>
              <a:rPr lang="en" dirty="0" err="1"/>
              <a:t>google&amp;utm_medium</a:t>
            </a:r>
            <a:r>
              <a:rPr lang="en" dirty="0"/>
              <a:t>=organic</a:t>
            </a:r>
            <a:endParaRPr lang="ru-RU" dirty="0"/>
          </a:p>
        </p:txBody>
      </p:sp>
      <p:pic>
        <p:nvPicPr>
          <p:cNvPr id="8194" name="Picture 2" descr="The concept of Autoencoder-based Anomaly Detection/Segmentation: A)... |  Download Scientific Diagram">
            <a:extLst>
              <a:ext uri="{FF2B5EF4-FFF2-40B4-BE49-F238E27FC236}">
                <a16:creationId xmlns:a16="http://schemas.microsoft.com/office/drawing/2014/main" id="{8E560118-6271-7288-9226-754DBDE5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44" y="1572251"/>
            <a:ext cx="9741818" cy="446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99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без учителя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59140-FC00-72AD-D520-4567582F151B}"/>
              </a:ext>
            </a:extLst>
          </p:cNvPr>
          <p:cNvSpPr txBox="1"/>
          <p:nvPr/>
        </p:nvSpPr>
        <p:spPr>
          <a:xfrm>
            <a:off x="228600" y="6176963"/>
            <a:ext cx="1112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www.researchgate.net</a:t>
            </a:r>
            <a:r>
              <a:rPr lang="en" dirty="0"/>
              <a:t>/publication/360962033_Multimodal_Masked_Autoencoders_Learn_Transferable_Representations/</a:t>
            </a:r>
            <a:r>
              <a:rPr lang="en" dirty="0" err="1"/>
              <a:t>figures?lo</a:t>
            </a:r>
            <a:r>
              <a:rPr lang="en" dirty="0"/>
              <a:t>=1</a:t>
            </a:r>
            <a:endParaRPr lang="ru-RU" dirty="0"/>
          </a:p>
        </p:txBody>
      </p:sp>
      <p:sp>
        <p:nvSpPr>
          <p:cNvPr id="3" name="AutoShape 2" descr="Paper explained: Masked Autoencoders Are Scalable Vision Learners | by Leon  Sick | Towards Data Science">
            <a:extLst>
              <a:ext uri="{FF2B5EF4-FFF2-40B4-BE49-F238E27FC236}">
                <a16:creationId xmlns:a16="http://schemas.microsoft.com/office/drawing/2014/main" id="{6AA2DE17-5874-0027-8E93-D5A10EB51B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F9B509F5-D509-DE17-A76E-7A03F65D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825625"/>
            <a:ext cx="9474200" cy="43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80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655" y="479597"/>
            <a:ext cx="10515600" cy="1325563"/>
          </a:xfrm>
        </p:spPr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полу-учителем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teksands.ai</a:t>
            </a:r>
            <a:r>
              <a:rPr lang="en" dirty="0"/>
              <a:t>/blog/semi-supervised-learning</a:t>
            </a:r>
            <a:endParaRPr lang="ru-RU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E21BF32-D79E-0D4C-FA51-FA1E9779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" y="1449302"/>
            <a:ext cx="9894065" cy="494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6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само-учителем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482363" y="486405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https://www.v7labs.com/blog/self-supervised-learning-guide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252F01-83C0-69F7-EFA5-52709BF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1301416"/>
            <a:ext cx="6147050" cy="3675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B7285-23A2-25D3-0C89-DB5FE344305B}"/>
              </a:ext>
            </a:extLst>
          </p:cNvPr>
          <p:cNvSpPr txBox="1"/>
          <p:nvPr/>
        </p:nvSpPr>
        <p:spPr>
          <a:xfrm>
            <a:off x="8799119" y="2298978"/>
            <a:ext cx="318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 learn representation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BF60BF-1FBF-959A-6682-FE1AE3280325}"/>
              </a:ext>
            </a:extLst>
          </p:cNvPr>
          <p:cNvSpPr txBox="1"/>
          <p:nvPr/>
        </p:nvSpPr>
        <p:spPr>
          <a:xfrm>
            <a:off x="8808592" y="4255323"/>
            <a:ext cx="264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unSupervised</a:t>
            </a:r>
            <a:r>
              <a:rPr lang="en-US" dirty="0"/>
              <a:t> learn model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D6672-B864-814C-F0B3-8E0B70430030}"/>
              </a:ext>
            </a:extLst>
          </p:cNvPr>
          <p:cNvSpPr txBox="1"/>
          <p:nvPr/>
        </p:nvSpPr>
        <p:spPr>
          <a:xfrm>
            <a:off x="1222664" y="44399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unlabeled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97B5D-FD99-4585-29B2-370ED202A5CE}"/>
              </a:ext>
            </a:extLst>
          </p:cNvPr>
          <p:cNvSpPr txBox="1"/>
          <p:nvPr/>
        </p:nvSpPr>
        <p:spPr>
          <a:xfrm>
            <a:off x="482363" y="5288119"/>
            <a:ext cx="115063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</a:rPr>
              <a:t>В то время как контролируемое (и полу-контролируемое) обучение требует внешней “базовой информации” в виде </a:t>
            </a:r>
            <a:r>
              <a:rPr lang="ru-RU" dirty="0"/>
              <a:t>размеченных</a:t>
            </a:r>
            <a:r>
              <a:rPr lang="ru-RU" dirty="0">
                <a:effectLst/>
              </a:rPr>
              <a:t> данных,  обучение с само-учителем извлекает основную информацию из </a:t>
            </a:r>
            <a:r>
              <a:rPr lang="ru-RU" dirty="0"/>
              <a:t>неразмеченных данных</a:t>
            </a:r>
            <a:r>
              <a:rPr lang="ru-RU" dirty="0">
                <a:effectLst/>
              </a:rPr>
              <a:t>. Многие задачи с самоучителем сами по себе бесполезны: их полезность заключается в обучении моделям представления данных, полезным для последующих целей.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04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само-учителем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neptune.ai</a:t>
            </a:r>
            <a:r>
              <a:rPr lang="en" dirty="0"/>
              <a:t>/blog/self-supervised-learning</a:t>
            </a:r>
            <a:endParaRPr lang="ru-RU" dirty="0"/>
          </a:p>
        </p:txBody>
      </p:sp>
      <p:pic>
        <p:nvPicPr>
          <p:cNvPr id="18434" name="Picture 2" descr="Context encoder architecture">
            <a:extLst>
              <a:ext uri="{FF2B5EF4-FFF2-40B4-BE49-F238E27FC236}">
                <a16:creationId xmlns:a16="http://schemas.microsoft.com/office/drawing/2014/main" id="{6349FC4D-C235-A307-F8B8-C2E62EC4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8" y="1429480"/>
            <a:ext cx="9426286" cy="466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87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само-учителем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blog.roboflow.com</a:t>
            </a:r>
            <a:r>
              <a:rPr lang="en" dirty="0"/>
              <a:t>/what-is-knowledge-distillation/</a:t>
            </a:r>
            <a:endParaRPr lang="ru-RU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BAAB28F6-7996-8B1B-2C6D-E2F676EA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9" y="1690688"/>
            <a:ext cx="9779306" cy="35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496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Генеративный подход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716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blog.roboflow.com</a:t>
            </a:r>
            <a:r>
              <a:rPr lang="en" dirty="0"/>
              <a:t>/what-is-an-autoencoder-computer-vision/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41BAFA-36C6-BAE8-66C2-EB551E69D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0" y="1690688"/>
            <a:ext cx="10131846" cy="39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47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Генеративно-сотязательный</a:t>
            </a:r>
            <a:r>
              <a:rPr lang="ru-RU" dirty="0"/>
              <a:t> подход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https://www.v7labs.com/blog/neural-network-architectures-guide</a:t>
            </a:r>
            <a:endParaRPr lang="ru-RU" dirty="0"/>
          </a:p>
        </p:txBody>
      </p:sp>
      <p:pic>
        <p:nvPicPr>
          <p:cNvPr id="3074" name="Picture 2" descr="Generative Adversarial Network (GAN)">
            <a:extLst>
              <a:ext uri="{FF2B5EF4-FFF2-40B4-BE49-F238E27FC236}">
                <a16:creationId xmlns:a16="http://schemas.microsoft.com/office/drawing/2014/main" id="{41BFF478-5F6D-8155-A7A8-677B0BE1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91" y="1367612"/>
            <a:ext cx="4752109" cy="48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verview of our network. We combine a VAE with a GAN by collapsing the... |  Download Scientific Diagram">
            <a:extLst>
              <a:ext uri="{FF2B5EF4-FFF2-40B4-BE49-F238E27FC236}">
                <a16:creationId xmlns:a16="http://schemas.microsoft.com/office/drawing/2014/main" id="{7AAA1229-D822-5A30-C745-7FE6DC487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766" y="2073662"/>
            <a:ext cx="5953026" cy="271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4D82F-A428-A633-D6E9-3A4D76493ADB}"/>
              </a:ext>
            </a:extLst>
          </p:cNvPr>
          <p:cNvSpPr txBox="1"/>
          <p:nvPr/>
        </p:nvSpPr>
        <p:spPr>
          <a:xfrm>
            <a:off x="5726766" y="4924140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www.researchgate.net</a:t>
            </a:r>
            <a:r>
              <a:rPr lang="ru-RU" dirty="0"/>
              <a:t>/</a:t>
            </a:r>
            <a:r>
              <a:rPr lang="ru-RU" dirty="0" err="1"/>
              <a:t>publication</a:t>
            </a:r>
            <a:r>
              <a:rPr lang="ru-RU" dirty="0"/>
              <a:t>/288889700_Autoencoding_beyond_pixels_using_a_learned_similarity_metric/</a:t>
            </a:r>
            <a:r>
              <a:rPr lang="ru-RU" dirty="0" err="1"/>
              <a:t>figures?lo</a:t>
            </a:r>
            <a:r>
              <a:rPr lang="ru-RU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95234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</a:t>
            </a:r>
            <a:r>
              <a:rPr lang="en-US" dirty="0" err="1"/>
              <a:t>иф</a:t>
            </a:r>
            <a:r>
              <a:rPr lang="ru-RU" dirty="0"/>
              <a:t>фузионные сети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A91317-1C19-D4CE-DD23-0E2AC6E5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64" y="1385363"/>
            <a:ext cx="6597950" cy="4087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A1CFA1-36AE-4DC1-BE58-82DB52C391EC}"/>
              </a:ext>
            </a:extLst>
          </p:cNvPr>
          <p:cNvSpPr txBox="1"/>
          <p:nvPr/>
        </p:nvSpPr>
        <p:spPr>
          <a:xfrm>
            <a:off x="455364" y="614120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pub.towardsai.net</a:t>
            </a:r>
            <a:r>
              <a:rPr lang="ru-RU" dirty="0"/>
              <a:t>/how-does-stable-diffusion-really-work-an-intuitive-explanation-1859dc7b31f8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4246-1E34-0C02-8D36-8AECDFF7874B}"/>
              </a:ext>
            </a:extLst>
          </p:cNvPr>
          <p:cNvSpPr txBox="1"/>
          <p:nvPr/>
        </p:nvSpPr>
        <p:spPr>
          <a:xfrm>
            <a:off x="6400800" y="6246115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blog.marvik.ai</a:t>
            </a:r>
            <a:r>
              <a:rPr lang="ru-RU" dirty="0"/>
              <a:t>/2023/11/28/</a:t>
            </a:r>
            <a:r>
              <a:rPr lang="ru-RU" dirty="0" err="1"/>
              <a:t>an-introduction-to-diffusion-models-and-stable-diffusion</a:t>
            </a:r>
            <a:r>
              <a:rPr lang="ru-RU" dirty="0"/>
              <a:t>/</a:t>
            </a:r>
          </a:p>
        </p:txBody>
      </p:sp>
      <p:pic>
        <p:nvPicPr>
          <p:cNvPr id="20486" name="Picture 6" descr="Stable Diffusion autoencoder">
            <a:extLst>
              <a:ext uri="{FF2B5EF4-FFF2-40B4-BE49-F238E27FC236}">
                <a16:creationId xmlns:a16="http://schemas.microsoft.com/office/drawing/2014/main" id="{DB20DA5E-4D49-48CA-33FA-DBE929BC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150" y="1518442"/>
            <a:ext cx="4276407" cy="170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Stable Difussion latent space">
            <a:extLst>
              <a:ext uri="{FF2B5EF4-FFF2-40B4-BE49-F238E27FC236}">
                <a16:creationId xmlns:a16="http://schemas.microsoft.com/office/drawing/2014/main" id="{130B605A-BF6F-7C60-57FC-45A92C50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3276600"/>
            <a:ext cx="3911600" cy="30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7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FCA085-141C-953E-C479-8F2EA912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06" y="615048"/>
            <a:ext cx="8810587" cy="3385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CFD2F-2D52-89BE-B8E2-91FB9902677B}"/>
              </a:ext>
            </a:extLst>
          </p:cNvPr>
          <p:cNvSpPr txBox="1"/>
          <p:nvPr/>
        </p:nvSpPr>
        <p:spPr>
          <a:xfrm>
            <a:off x="2776971" y="4165983"/>
            <a:ext cx="6094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srgbClr val="FF0000"/>
                </a:solidFill>
              </a:rPr>
              <a:t>Главной особенностью глубоких нейронных сетей является возможность автоматического выделения признаков.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ru-RU" dirty="0">
                <a:solidFill>
                  <a:srgbClr val="FF0000"/>
                </a:solidFill>
              </a:rPr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74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Генеративн</a:t>
            </a:r>
            <a:r>
              <a:rPr lang="en-US" dirty="0" err="1"/>
              <a:t>ые</a:t>
            </a:r>
            <a:r>
              <a:rPr lang="ru-RU" dirty="0"/>
              <a:t> базисные модели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2530" name="Picture 2" descr="Transformer models">
            <a:extLst>
              <a:ext uri="{FF2B5EF4-FFF2-40B4-BE49-F238E27FC236}">
                <a16:creationId xmlns:a16="http://schemas.microsoft.com/office/drawing/2014/main" id="{11E9DDE7-B2F9-5050-189E-C1A6B52E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3" y="1764530"/>
            <a:ext cx="7337234" cy="489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Генеративн</a:t>
            </a:r>
            <a:r>
              <a:rPr lang="en-US" dirty="0" err="1"/>
              <a:t>ые</a:t>
            </a:r>
            <a:r>
              <a:rPr lang="ru-RU" dirty="0"/>
              <a:t> базисные модели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4578" name="Picture 2" descr="GPT Architecture">
            <a:extLst>
              <a:ext uri="{FF2B5EF4-FFF2-40B4-BE49-F238E27FC236}">
                <a16:creationId xmlns:a16="http://schemas.microsoft.com/office/drawing/2014/main" id="{EBCEE8A5-B433-606C-B869-B7E9B030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8" y="1558486"/>
            <a:ext cx="518884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D0163-8DA1-53AE-1854-D915ACBC2E79}"/>
              </a:ext>
            </a:extLst>
          </p:cNvPr>
          <p:cNvSpPr txBox="1"/>
          <p:nvPr/>
        </p:nvSpPr>
        <p:spPr>
          <a:xfrm>
            <a:off x="6400800" y="5776912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www.aporia.com</a:t>
            </a:r>
            <a:r>
              <a:rPr lang="ru-RU" dirty="0"/>
              <a:t>/</a:t>
            </a:r>
            <a:r>
              <a:rPr lang="ru-RU" dirty="0" err="1"/>
              <a:t>learn</a:t>
            </a:r>
            <a:r>
              <a:rPr lang="ru-RU" dirty="0"/>
              <a:t>/</a:t>
            </a:r>
            <a:r>
              <a:rPr lang="ru-RU" dirty="0" err="1"/>
              <a:t>exploring-architectures-and-capabilities-of-foundational-llms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5831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Z</a:t>
            </a:r>
            <a:r>
              <a:rPr lang="ru-RU" dirty="0" err="1"/>
              <a:t>er</a:t>
            </a:r>
            <a:r>
              <a:rPr lang="en-US" dirty="0"/>
              <a:t>o-shot learning</a:t>
            </a:r>
            <a:endParaRPr lang="ru-RU" dirty="0"/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22" name="Picture 2" descr="blog image">
            <a:extLst>
              <a:ext uri="{FF2B5EF4-FFF2-40B4-BE49-F238E27FC236}">
                <a16:creationId xmlns:a16="http://schemas.microsoft.com/office/drawing/2014/main" id="{AD6BC048-11EB-E2E3-5EE8-6B514C3A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72" y="1411354"/>
            <a:ext cx="7718999" cy="494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6608C5-CCE9-ABB0-F2EA-D7BA9A373A3E}"/>
              </a:ext>
            </a:extLst>
          </p:cNvPr>
          <p:cNvSpPr txBox="1"/>
          <p:nvPr/>
        </p:nvSpPr>
        <p:spPr>
          <a:xfrm>
            <a:off x="1427936" y="636104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encord.com</a:t>
            </a:r>
            <a:r>
              <a:rPr lang="ru-RU" dirty="0"/>
              <a:t>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zero-shot-learning-explained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79236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Z</a:t>
            </a:r>
            <a:r>
              <a:rPr lang="ru-RU" dirty="0" err="1"/>
              <a:t>er</a:t>
            </a:r>
            <a:r>
              <a:rPr lang="en-US" dirty="0"/>
              <a:t>o-shot learning</a:t>
            </a:r>
            <a:endParaRPr lang="ru-RU" dirty="0"/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608C5-CCE9-ABB0-F2EA-D7BA9A373A3E}"/>
              </a:ext>
            </a:extLst>
          </p:cNvPr>
          <p:cNvSpPr txBox="1"/>
          <p:nvPr/>
        </p:nvSpPr>
        <p:spPr>
          <a:xfrm>
            <a:off x="1427936" y="636104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https://www.v7labs.com/blog/few-shot-learning-guide</a:t>
            </a:r>
            <a:r>
              <a:rPr lang="ru-RU" dirty="0"/>
              <a:t>/</a:t>
            </a:r>
          </a:p>
        </p:txBody>
      </p:sp>
      <p:pic>
        <p:nvPicPr>
          <p:cNvPr id="32770" name="Picture 2" descr="Prototype Networks in Zero-Shot and Few-Shot scenarios">
            <a:extLst>
              <a:ext uri="{FF2B5EF4-FFF2-40B4-BE49-F238E27FC236}">
                <a16:creationId xmlns:a16="http://schemas.microsoft.com/office/drawing/2014/main" id="{F4503B0F-57D1-A84C-A418-C0D3F1D60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5" y="3026502"/>
            <a:ext cx="5452553" cy="25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Matching Networks">
            <a:extLst>
              <a:ext uri="{FF2B5EF4-FFF2-40B4-BE49-F238E27FC236}">
                <a16:creationId xmlns:a16="http://schemas.microsoft.com/office/drawing/2014/main" id="{032166AF-1063-52D7-6ED1-1C5F5963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873" y="1637473"/>
            <a:ext cx="5418473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4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Генеративн</a:t>
            </a:r>
            <a:r>
              <a:rPr lang="en-US" dirty="0" err="1"/>
              <a:t>ые</a:t>
            </a:r>
            <a:r>
              <a:rPr lang="ru-RU" dirty="0"/>
              <a:t> базисные модели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6FAD30E-6971-1756-B945-173B0590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47" y="1475783"/>
            <a:ext cx="9449719" cy="482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D8718F-C0ED-227C-D07F-2A58C3626BD4}"/>
              </a:ext>
            </a:extLst>
          </p:cNvPr>
          <p:cNvSpPr txBox="1"/>
          <p:nvPr/>
        </p:nvSpPr>
        <p:spPr>
          <a:xfrm>
            <a:off x="445097" y="629661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deepgram.com</a:t>
            </a:r>
            <a:r>
              <a:rPr lang="ru-RU" dirty="0"/>
              <a:t>/</a:t>
            </a:r>
            <a:r>
              <a:rPr lang="ru-RU" dirty="0" err="1"/>
              <a:t>learn</a:t>
            </a:r>
            <a:r>
              <a:rPr lang="ru-RU" dirty="0"/>
              <a:t>/</a:t>
            </a:r>
            <a:r>
              <a:rPr lang="ru-RU" dirty="0" err="1"/>
              <a:t>multimodal-ai-in-practice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38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работать с моделями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4818" name="Picture 2" descr="PyTorch Logo">
            <a:extLst>
              <a:ext uri="{FF2B5EF4-FFF2-40B4-BE49-F238E27FC236}">
                <a16:creationId xmlns:a16="http://schemas.microsoft.com/office/drawing/2014/main" id="{11C1D833-2847-EBFE-EF7B-9F70BF083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6" y="1890597"/>
            <a:ext cx="3056850" cy="7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E56D4-E859-7384-E323-107269CCEB5B}"/>
              </a:ext>
            </a:extLst>
          </p:cNvPr>
          <p:cNvSpPr txBox="1"/>
          <p:nvPr/>
        </p:nvSpPr>
        <p:spPr>
          <a:xfrm>
            <a:off x="6370251" y="6308209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developer.nvidia.com</a:t>
            </a:r>
            <a:r>
              <a:rPr lang="ru-RU" dirty="0"/>
              <a:t>/</a:t>
            </a:r>
            <a:r>
              <a:rPr lang="ru-RU" dirty="0" err="1"/>
              <a:t>deep-learning-frameworks</a:t>
            </a:r>
            <a:endParaRPr lang="ru-RU" dirty="0"/>
          </a:p>
        </p:txBody>
      </p:sp>
      <p:pic>
        <p:nvPicPr>
          <p:cNvPr id="34820" name="Picture 4" descr="Tensorflow Logo">
            <a:extLst>
              <a:ext uri="{FF2B5EF4-FFF2-40B4-BE49-F238E27FC236}">
                <a16:creationId xmlns:a16="http://schemas.microsoft.com/office/drawing/2014/main" id="{EF286E29-82DB-35C2-BFB5-ABE1AA52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46" y="1468982"/>
            <a:ext cx="2031985" cy="12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JAX logo">
            <a:extLst>
              <a:ext uri="{FF2B5EF4-FFF2-40B4-BE49-F238E27FC236}">
                <a16:creationId xmlns:a16="http://schemas.microsoft.com/office/drawing/2014/main" id="{E6D3FE16-711F-F1B0-A1EB-229F8465D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222CDE-3885-5F5A-9808-AAB555495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219" y="1770855"/>
            <a:ext cx="1586356" cy="968378"/>
          </a:xfrm>
          <a:prstGeom prst="rect">
            <a:avLst/>
          </a:prstGeom>
        </p:spPr>
      </p:pic>
      <p:pic>
        <p:nvPicPr>
          <p:cNvPr id="34826" name="Picture 10" descr="PaddlePaddle Logo">
            <a:extLst>
              <a:ext uri="{FF2B5EF4-FFF2-40B4-BE49-F238E27FC236}">
                <a16:creationId xmlns:a16="http://schemas.microsoft.com/office/drawing/2014/main" id="{B1CD675B-5FE8-5A1F-8FE1-2E395E38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69" y="2110907"/>
            <a:ext cx="2645427" cy="72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MATLAB Logo">
            <a:extLst>
              <a:ext uri="{FF2B5EF4-FFF2-40B4-BE49-F238E27FC236}">
                <a16:creationId xmlns:a16="http://schemas.microsoft.com/office/drawing/2014/main" id="{7E12928E-9B2D-A159-CFBE-7F3325CE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521" y="2218978"/>
            <a:ext cx="1485772" cy="14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7DE4A7-B45C-0F56-1C82-0484EAFE309C}"/>
              </a:ext>
            </a:extLst>
          </p:cNvPr>
          <p:cNvSpPr txBox="1"/>
          <p:nvPr/>
        </p:nvSpPr>
        <p:spPr>
          <a:xfrm>
            <a:off x="10155946" y="1778423"/>
            <a:ext cx="19520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sz="3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VIDIA Sans"/>
              </a:rPr>
              <a:t>MATLAB</a:t>
            </a:r>
          </a:p>
        </p:txBody>
      </p:sp>
      <p:pic>
        <p:nvPicPr>
          <p:cNvPr id="34830" name="Picture 14">
            <a:extLst>
              <a:ext uri="{FF2B5EF4-FFF2-40B4-BE49-F238E27FC236}">
                <a16:creationId xmlns:a16="http://schemas.microsoft.com/office/drawing/2014/main" id="{924C8028-8C96-2CA4-EE67-A2D5C5E51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22" y="1861344"/>
            <a:ext cx="19050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Getting Started with PyTorch Lightning | LearnOpenCV">
            <a:extLst>
              <a:ext uri="{FF2B5EF4-FFF2-40B4-BE49-F238E27FC236}">
                <a16:creationId xmlns:a16="http://schemas.microsoft.com/office/drawing/2014/main" id="{847CE185-712C-C0AC-2DEF-3F109A795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1" y="2680379"/>
            <a:ext cx="2461281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4" name="Picture 18" descr="PyTorch-Ignite">
            <a:extLst>
              <a:ext uri="{FF2B5EF4-FFF2-40B4-BE49-F238E27FC236}">
                <a16:creationId xmlns:a16="http://schemas.microsoft.com/office/drawing/2014/main" id="{6D326BF1-BD15-E7D3-8546-E0F82151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1" y="3542327"/>
            <a:ext cx="2347463" cy="117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6" name="Picture 20" descr="Understanding fastai's Applications: Digit classifier using fastai  framework.">
            <a:extLst>
              <a:ext uri="{FF2B5EF4-FFF2-40B4-BE49-F238E27FC236}">
                <a16:creationId xmlns:a16="http://schemas.microsoft.com/office/drawing/2014/main" id="{C30030FA-96A0-D9BD-1744-0D6427DFD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4" y="4658213"/>
            <a:ext cx="1597661" cy="83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8" name="Picture 22" descr="Brand assets - Hugging Face">
            <a:extLst>
              <a:ext uri="{FF2B5EF4-FFF2-40B4-BE49-F238E27FC236}">
                <a16:creationId xmlns:a16="http://schemas.microsoft.com/office/drawing/2014/main" id="{8E41DDF9-C9E7-E16B-BA59-06A954BB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4" y="5544758"/>
            <a:ext cx="2871355" cy="76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4" descr="Essential Python for Machine Learning: Keras | by Dagang Wei | Medium">
            <a:extLst>
              <a:ext uri="{FF2B5EF4-FFF2-40B4-BE49-F238E27FC236}">
                <a16:creationId xmlns:a16="http://schemas.microsoft.com/office/drawing/2014/main" id="{DA5018BC-19FA-4B6B-9589-8B24D610CB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4842" name="Picture 26" descr="Keras 3.1.0 Release Introduces Key Updates for Optimised AI Development">
            <a:extLst>
              <a:ext uri="{FF2B5EF4-FFF2-40B4-BE49-F238E27FC236}">
                <a16:creationId xmlns:a16="http://schemas.microsoft.com/office/drawing/2014/main" id="{4C0CB3CC-AAD5-DB69-CEE1-35276E585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95" y="2767151"/>
            <a:ext cx="1696464" cy="101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4" name="Picture 28">
            <a:extLst>
              <a:ext uri="{FF2B5EF4-FFF2-40B4-BE49-F238E27FC236}">
                <a16:creationId xmlns:a16="http://schemas.microsoft.com/office/drawing/2014/main" id="{0CF354C5-260C-DEE8-B832-FF92FE94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63" y="2989662"/>
            <a:ext cx="2300865" cy="7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982A0A-5670-2638-44D4-455A69FA43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8593" y="3617653"/>
            <a:ext cx="2043658" cy="930517"/>
          </a:xfrm>
          <a:prstGeom prst="rect">
            <a:avLst/>
          </a:prstGeom>
        </p:spPr>
      </p:pic>
      <p:pic>
        <p:nvPicPr>
          <p:cNvPr id="34850" name="Picture 34" descr="Light Logo">
            <a:extLst>
              <a:ext uri="{FF2B5EF4-FFF2-40B4-BE49-F238E27FC236}">
                <a16:creationId xmlns:a16="http://schemas.microsoft.com/office/drawing/2014/main" id="{318DDE99-4366-6152-EBEF-AF5435D5F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251" y="4665440"/>
            <a:ext cx="1828871" cy="4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26EC5-6003-4377-1C0D-66E9F6A0DF56}"/>
              </a:ext>
            </a:extLst>
          </p:cNvPr>
          <p:cNvSpPr txBox="1"/>
          <p:nvPr/>
        </p:nvSpPr>
        <p:spPr>
          <a:xfrm>
            <a:off x="5006008" y="2650136"/>
            <a:ext cx="6234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Haiku</a:t>
            </a:r>
          </a:p>
        </p:txBody>
      </p:sp>
      <p:pic>
        <p:nvPicPr>
          <p:cNvPr id="34852" name="Picture 36" descr="Owner avatar">
            <a:extLst>
              <a:ext uri="{FF2B5EF4-FFF2-40B4-BE49-F238E27FC236}">
                <a16:creationId xmlns:a16="http://schemas.microsoft.com/office/drawing/2014/main" id="{7505FCA8-7A2F-2DDE-EA35-4AD544BA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613" y="317644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55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работать с моделями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6" descr="JAX logo">
            <a:extLst>
              <a:ext uri="{FF2B5EF4-FFF2-40B4-BE49-F238E27FC236}">
                <a16:creationId xmlns:a16="http://schemas.microsoft.com/office/drawing/2014/main" id="{E6D3FE16-711F-F1B0-A1EB-229F8465D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8" descr="JAX logo">
            <a:extLst>
              <a:ext uri="{FF2B5EF4-FFF2-40B4-BE49-F238E27FC236}">
                <a16:creationId xmlns:a16="http://schemas.microsoft.com/office/drawing/2014/main" id="{D84ECAA4-0954-B7A3-0346-B8680531F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8914" name="Picture 2" descr="ONNX, ONNX Runtime, and TensortRT - Auriga IT">
            <a:extLst>
              <a:ext uri="{FF2B5EF4-FFF2-40B4-BE49-F238E27FC236}">
                <a16:creationId xmlns:a16="http://schemas.microsoft.com/office/drawing/2014/main" id="{F81C3CF4-F023-12A6-DB99-F249943A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4" y="1252004"/>
            <a:ext cx="6032806" cy="49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F94A7-AD39-1347-D8F8-DCAAA89A0EAC}"/>
              </a:ext>
            </a:extLst>
          </p:cNvPr>
          <p:cNvSpPr txBox="1"/>
          <p:nvPr/>
        </p:nvSpPr>
        <p:spPr>
          <a:xfrm>
            <a:off x="1438327" y="623411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aurigait.com</a:t>
            </a:r>
            <a:r>
              <a:rPr lang="ru-RU" dirty="0"/>
              <a:t>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onnx-onnx-runtime-and-tensortrt</a:t>
            </a:r>
            <a:r>
              <a:rPr lang="ru-RU" dirty="0"/>
              <a:t>/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C1012B32-572F-2096-52A0-56A9C241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80508"/>
            <a:ext cx="6056875" cy="285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188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012"/>
            <a:ext cx="10515600" cy="1325563"/>
          </a:xfrm>
        </p:spPr>
        <p:txBody>
          <a:bodyPr/>
          <a:lstStyle/>
          <a:p>
            <a:r>
              <a:rPr lang="ru-RU" dirty="0"/>
              <a:t>Где работать с моделями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6" descr="JAX logo">
            <a:extLst>
              <a:ext uri="{FF2B5EF4-FFF2-40B4-BE49-F238E27FC236}">
                <a16:creationId xmlns:a16="http://schemas.microsoft.com/office/drawing/2014/main" id="{E6D3FE16-711F-F1B0-A1EB-229F8465D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8" descr="JAX logo">
            <a:extLst>
              <a:ext uri="{FF2B5EF4-FFF2-40B4-BE49-F238E27FC236}">
                <a16:creationId xmlns:a16="http://schemas.microsoft.com/office/drawing/2014/main" id="{D84ECAA4-0954-B7A3-0346-B8680531F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6" name="Picture 2" descr="Lecture 2: Development Infrastructure &amp; Tooling - The Full Stack">
            <a:extLst>
              <a:ext uri="{FF2B5EF4-FFF2-40B4-BE49-F238E27FC236}">
                <a16:creationId xmlns:a16="http://schemas.microsoft.com/office/drawing/2014/main" id="{AEDC62DC-B12E-276C-5816-1CFE700FA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85" y="1281456"/>
            <a:ext cx="10319133" cy="551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C5377-BC5F-7528-5E7D-898AAA103262}"/>
              </a:ext>
            </a:extLst>
          </p:cNvPr>
          <p:cNvSpPr txBox="1"/>
          <p:nvPr/>
        </p:nvSpPr>
        <p:spPr>
          <a:xfrm>
            <a:off x="6567055" y="664241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fullstackdeeplearning.com</a:t>
            </a:r>
            <a:r>
              <a:rPr lang="ru-RU" dirty="0"/>
              <a:t>/</a:t>
            </a:r>
            <a:r>
              <a:rPr lang="ru-RU" dirty="0" err="1"/>
              <a:t>course</a:t>
            </a:r>
            <a:r>
              <a:rPr lang="ru-RU" dirty="0"/>
              <a:t>/2022/lecture-2-development-infrastructure-and-tooling/</a:t>
            </a:r>
          </a:p>
        </p:txBody>
      </p:sp>
    </p:spTree>
    <p:extLst>
      <p:ext uri="{BB962C8B-B14F-4D97-AF65-F5344CB8AC3E}">
        <p14:creationId xmlns:p14="http://schemas.microsoft.com/office/powerpoint/2010/main" val="2216440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012"/>
            <a:ext cx="10515600" cy="1325563"/>
          </a:xfrm>
        </p:spPr>
        <p:txBody>
          <a:bodyPr/>
          <a:lstStyle/>
          <a:p>
            <a:r>
              <a:rPr lang="ru-RU" dirty="0"/>
              <a:t>Где работать с моделями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6" descr="JAX logo">
            <a:extLst>
              <a:ext uri="{FF2B5EF4-FFF2-40B4-BE49-F238E27FC236}">
                <a16:creationId xmlns:a16="http://schemas.microsoft.com/office/drawing/2014/main" id="{E6D3FE16-711F-F1B0-A1EB-229F8465D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8" descr="JAX logo">
            <a:extLst>
              <a:ext uri="{FF2B5EF4-FFF2-40B4-BE49-F238E27FC236}">
                <a16:creationId xmlns:a16="http://schemas.microsoft.com/office/drawing/2014/main" id="{D84ECAA4-0954-B7A3-0346-B8680531F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C5377-BC5F-7528-5E7D-898AAA103262}"/>
              </a:ext>
            </a:extLst>
          </p:cNvPr>
          <p:cNvSpPr txBox="1"/>
          <p:nvPr/>
        </p:nvSpPr>
        <p:spPr>
          <a:xfrm>
            <a:off x="6567055" y="664241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fullstackdeeplearning.com</a:t>
            </a:r>
            <a:r>
              <a:rPr lang="ru-RU" dirty="0"/>
              <a:t>/</a:t>
            </a:r>
            <a:r>
              <a:rPr lang="ru-RU" dirty="0" err="1"/>
              <a:t>course</a:t>
            </a:r>
            <a:r>
              <a:rPr lang="ru-RU" dirty="0"/>
              <a:t>/2022/lecture-2-development-infrastructure-and-tooling/</a:t>
            </a:r>
          </a:p>
        </p:txBody>
      </p:sp>
    </p:spTree>
    <p:extLst>
      <p:ext uri="{BB962C8B-B14F-4D97-AF65-F5344CB8AC3E}">
        <p14:creationId xmlns:p14="http://schemas.microsoft.com/office/powerpoint/2010/main" val="590770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9C60ED1-C919-0B73-678A-59F18C085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C24D3A-B4BD-C764-4019-8ECB4B8B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5"/>
          <a:stretch/>
        </p:blipFill>
        <p:spPr bwMode="auto">
          <a:xfrm>
            <a:off x="1" y="0"/>
            <a:ext cx="6395754" cy="53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CC934-6A7F-D8E4-D9C2-4DA458ACC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5"/>
          <a:stretch/>
        </p:blipFill>
        <p:spPr bwMode="auto">
          <a:xfrm>
            <a:off x="6200260" y="429657"/>
            <a:ext cx="5818475" cy="5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B3957-3B20-BA20-F707-ADEBE1E49F54}"/>
              </a:ext>
            </a:extLst>
          </p:cNvPr>
          <p:cNvSpPr txBox="1"/>
          <p:nvPr/>
        </p:nvSpPr>
        <p:spPr>
          <a:xfrm>
            <a:off x="2612500" y="593127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www.asimovinstitute.org</a:t>
            </a:r>
            <a:r>
              <a:rPr lang="ru-RU" dirty="0"/>
              <a:t>/</a:t>
            </a:r>
            <a:r>
              <a:rPr lang="ru-RU" dirty="0" err="1"/>
              <a:t>neural-network-zoo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8688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851581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Глубокие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7591" y="924791"/>
            <a:ext cx="11374451" cy="5756091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Полносвязные</a:t>
            </a:r>
            <a:r>
              <a:rPr lang="ru-RU" sz="2400" dirty="0">
                <a:solidFill>
                  <a:srgbClr val="0F2B5E"/>
                </a:solidFill>
              </a:rPr>
              <a:t> сети (FCN)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Многослойный персептрон (MLP, FCNN);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Нелинейная 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авторегрессионная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сеть (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nar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narx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ar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-net,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deepAR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Локально-связанные сети</a:t>
            </a:r>
          </a:p>
          <a:p>
            <a:pPr>
              <a:spcBef>
                <a:spcPts val="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Сверточная</a:t>
            </a:r>
            <a:r>
              <a:rPr lang="ru-RU" sz="2400" dirty="0">
                <a:solidFill>
                  <a:srgbClr val="0F2B5E"/>
                </a:solidFill>
              </a:rPr>
              <a:t> нейронная сеть (CNN)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1-d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2d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3-d, …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-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conv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для многомерных данных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Комбинационные подходы (с использование других подходов)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расширенная свертка, случайная свертка,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тд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;</a:t>
            </a:r>
            <a:endParaRPr lang="en-US" sz="18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 lvl="0">
              <a:spcBef>
                <a:spcPts val="0"/>
              </a:spcBef>
            </a:pPr>
            <a:r>
              <a:rPr lang="ru-RU" sz="2400" dirty="0">
                <a:solidFill>
                  <a:srgbClr val="0F2B5E"/>
                </a:solidFill>
              </a:rPr>
              <a:t>Рекуррентная нейронная сеть (RNN)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Простой подход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двунаправленный подход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RNN,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LSTM,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многоуровневый или глубокий подход RNN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Deep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RNN,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Deep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LSTM,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Deep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гибридный (Рекуррентная нейронная сеть + CNN) подход;</a:t>
            </a:r>
          </a:p>
          <a:p>
            <a:pPr>
              <a:spcBef>
                <a:spcPts val="0"/>
              </a:spcBef>
            </a:pPr>
            <a:r>
              <a:rPr lang="ru-RU" sz="2400" dirty="0">
                <a:solidFill>
                  <a:srgbClr val="0F2B5E"/>
                </a:solidFill>
              </a:rPr>
              <a:t>Модели на основе внимания и трансформеров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кодировщик внимания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Attention, Self Attention, Encoder-Decoder Attention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Трансформеры.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Patches +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Multi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head Self Attention + MLP)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гибридный подход (CNN-внимание и т. д.).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Mixer-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MLP (трансформаторы без внимания).</a:t>
            </a:r>
          </a:p>
          <a:p>
            <a:pPr lvl="1">
              <a:spcBef>
                <a:spcPts val="0"/>
              </a:spcBef>
            </a:pPr>
            <a:endParaRPr lang="ru-RU" sz="1800" dirty="0"/>
          </a:p>
          <a:p>
            <a:pPr lvl="1">
              <a:spcBef>
                <a:spcPts val="0"/>
              </a:spcBef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317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учителем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3F4197-1215-DE2E-23CE-4A7D7D920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968" y="1825625"/>
            <a:ext cx="7674064" cy="4351338"/>
          </a:xfrm>
          <a:prstGeom prst="rect">
            <a:avLst/>
          </a:prstGeom>
        </p:spPr>
      </p:pic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67202-3ABE-864A-2B76-800DFBE24FF6}"/>
              </a:ext>
            </a:extLst>
          </p:cNvPr>
          <p:cNvSpPr txBox="1"/>
          <p:nvPr/>
        </p:nvSpPr>
        <p:spPr>
          <a:xfrm>
            <a:off x="5387686" y="6169709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medium.com</a:t>
            </a:r>
            <a:r>
              <a:rPr lang="ru-RU" dirty="0"/>
              <a:t>/@</a:t>
            </a:r>
            <a:r>
              <a:rPr lang="ru-RU" dirty="0" err="1"/>
              <a:t>metehankozan</a:t>
            </a:r>
            <a:r>
              <a:rPr lang="ru-RU" dirty="0"/>
              <a:t>/supervised-and-unsupervised-learning-an-intuitive-approach-cd8f8f64b644</a:t>
            </a:r>
          </a:p>
        </p:txBody>
      </p:sp>
    </p:spTree>
    <p:extLst>
      <p:ext uri="{BB962C8B-B14F-4D97-AF65-F5344CB8AC3E}">
        <p14:creationId xmlns:p14="http://schemas.microsoft.com/office/powerpoint/2010/main" val="395130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67202-3ABE-864A-2B76-800DFBE24FF6}"/>
              </a:ext>
            </a:extLst>
          </p:cNvPr>
          <p:cNvSpPr txBox="1"/>
          <p:nvPr/>
        </p:nvSpPr>
        <p:spPr>
          <a:xfrm>
            <a:off x="5387686" y="6169709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https://d2l.ai/</a:t>
            </a:r>
            <a:r>
              <a:rPr lang="en" dirty="0" err="1"/>
              <a:t>chapter_convolutional</a:t>
            </a:r>
            <a:r>
              <a:rPr lang="en" dirty="0"/>
              <a:t>-modern/</a:t>
            </a:r>
            <a:r>
              <a:rPr lang="en" dirty="0" err="1"/>
              <a:t>resnet.html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4ECEB0-1F3E-EE81-95BF-DE8BB2C0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AutoShape 2" descr="Variants of ResNet: A Comparative Analysis | by Nayan Chaure | Medium">
            <a:extLst>
              <a:ext uri="{FF2B5EF4-FFF2-40B4-BE49-F238E27FC236}">
                <a16:creationId xmlns:a16="http://schemas.microsoft.com/office/drawing/2014/main" id="{C38D4C20-C199-9702-99B4-D6E772D7D7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625A4FAC-282A-5264-B39C-F9EE6556F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16CBF8-9813-69AB-DDDF-E36B208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4" y="1672822"/>
            <a:ext cx="11407484" cy="3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9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</a:t>
            </a:r>
            <a:r>
              <a:rPr lang="en-US" b="1" dirty="0" err="1"/>
              <a:t>к</a:t>
            </a:r>
            <a:r>
              <a:rPr lang="en-US" b="1" dirty="0"/>
              <a:t> </a:t>
            </a:r>
            <a:r>
              <a:rPr lang="en-US" b="1" dirty="0" err="1"/>
              <a:t>арх</a:t>
            </a:r>
            <a:r>
              <a:rPr lang="ru-RU" b="1" dirty="0" err="1"/>
              <a:t>итектурам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 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450080" y="734628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298203" y="734628"/>
            <a:ext cx="5443717" cy="3310894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BB8F37B2-7813-1932-9381-026F2A5D7381}"/>
              </a:ext>
            </a:extLst>
          </p:cNvPr>
          <p:cNvSpPr txBox="1">
            <a:spLocks/>
          </p:cNvSpPr>
          <p:nvPr/>
        </p:nvSpPr>
        <p:spPr>
          <a:xfrm>
            <a:off x="619989" y="4062401"/>
            <a:ext cx="1468583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Только </a:t>
            </a:r>
            <a:r>
              <a:rPr lang="ru-RU" sz="2000" dirty="0" err="1"/>
              <a:t>энкодер</a:t>
            </a:r>
            <a:endParaRPr lang="ru-RU" sz="2000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8BE84472-C49A-C454-5AF5-CEF27C8AB652}"/>
              </a:ext>
            </a:extLst>
          </p:cNvPr>
          <p:cNvSpPr txBox="1">
            <a:spLocks/>
          </p:cNvSpPr>
          <p:nvPr/>
        </p:nvSpPr>
        <p:spPr>
          <a:xfrm>
            <a:off x="4481944" y="4062401"/>
            <a:ext cx="2043547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Рекуррентный подход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C71FD0D7-6B2A-2295-9E34-55DB5730A5E1}"/>
              </a:ext>
            </a:extLst>
          </p:cNvPr>
          <p:cNvSpPr txBox="1">
            <a:spLocks/>
          </p:cNvSpPr>
          <p:nvPr/>
        </p:nvSpPr>
        <p:spPr>
          <a:xfrm>
            <a:off x="2263484" y="4062401"/>
            <a:ext cx="2043547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err="1"/>
              <a:t>Энкодер</a:t>
            </a:r>
            <a:r>
              <a:rPr lang="ru-RU" sz="2000" dirty="0"/>
              <a:t> + Рекуррентный подход декодер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0BB96613-0D3F-BEB8-F64F-461FA80C1E45}"/>
              </a:ext>
            </a:extLst>
          </p:cNvPr>
          <p:cNvSpPr txBox="1">
            <a:spLocks/>
          </p:cNvSpPr>
          <p:nvPr/>
        </p:nvSpPr>
        <p:spPr>
          <a:xfrm>
            <a:off x="6764503" y="3947958"/>
            <a:ext cx="2043547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err="1"/>
              <a:t>Энкодер</a:t>
            </a:r>
            <a:r>
              <a:rPr lang="ru-RU" sz="2000" dirty="0"/>
              <a:t>-последовательный декодер (</a:t>
            </a:r>
            <a:r>
              <a:rPr lang="ru-RU" sz="2000" dirty="0" err="1"/>
              <a:t>Seq</a:t>
            </a:r>
            <a:r>
              <a:rPr lang="en-US" sz="2000" dirty="0"/>
              <a:t>2Seq)</a:t>
            </a:r>
            <a:endParaRPr lang="ru-RU" sz="2000" dirty="0"/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B224BE66-089D-F98E-BD8F-4CE48A3BBA42}"/>
              </a:ext>
            </a:extLst>
          </p:cNvPr>
          <p:cNvSpPr txBox="1">
            <a:spLocks/>
          </p:cNvSpPr>
          <p:nvPr/>
        </p:nvSpPr>
        <p:spPr>
          <a:xfrm>
            <a:off x="9221975" y="4062303"/>
            <a:ext cx="2043547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err="1"/>
              <a:t>Энкодер</a:t>
            </a:r>
            <a:r>
              <a:rPr lang="ru-RU" sz="2000" dirty="0"/>
              <a:t>-</a:t>
            </a:r>
            <a:r>
              <a:rPr lang="en-US" sz="2000" dirty="0" err="1"/>
              <a:t>одно</a:t>
            </a:r>
            <a:r>
              <a:rPr lang="ru-RU" sz="2000" dirty="0"/>
              <a:t>временный декодер  </a:t>
            </a:r>
          </a:p>
        </p:txBody>
      </p:sp>
    </p:spTree>
    <p:extLst>
      <p:ext uri="{BB962C8B-B14F-4D97-AF65-F5344CB8AC3E}">
        <p14:creationId xmlns:p14="http://schemas.microsoft.com/office/powerpoint/2010/main" val="29880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67202-3ABE-864A-2B76-800DFBE24FF6}"/>
              </a:ext>
            </a:extLst>
          </p:cNvPr>
          <p:cNvSpPr txBox="1"/>
          <p:nvPr/>
        </p:nvSpPr>
        <p:spPr>
          <a:xfrm>
            <a:off x="1553441" y="3647209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https://d2l.ai/_images/seq2seq.svg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4ECEB0-1F3E-EE81-95BF-DE8BB2C0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AutoShape 2" descr="Variants of ResNet: A Comparative Analysis | by Nayan Chaure | Medium">
            <a:extLst>
              <a:ext uri="{FF2B5EF4-FFF2-40B4-BE49-F238E27FC236}">
                <a16:creationId xmlns:a16="http://schemas.microsoft.com/office/drawing/2014/main" id="{C38D4C20-C199-9702-99B4-D6E772D7D7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625A4FAC-282A-5264-B39C-F9EE6556F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2AA2D6E-F65D-4292-CC2F-73AB7E06A4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F1E62C8-24CB-FDDC-0E27-C136FE7B0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"/>
          <a:stretch/>
        </p:blipFill>
        <p:spPr>
          <a:xfrm>
            <a:off x="838200" y="1727200"/>
            <a:ext cx="6216652" cy="1930400"/>
          </a:xfrm>
          <a:prstGeom prst="rect">
            <a:avLst/>
          </a:prstGeom>
        </p:spPr>
      </p:pic>
      <p:pic>
        <p:nvPicPr>
          <p:cNvPr id="14342" name="Picture 6" descr="U-Net: Convolutional Networks for Biomedical Image Segmentation">
            <a:extLst>
              <a:ext uri="{FF2B5EF4-FFF2-40B4-BE49-F238E27FC236}">
                <a16:creationId xmlns:a16="http://schemas.microsoft.com/office/drawing/2014/main" id="{0BDD1A6F-C80B-4D0A-4B94-A94A6D3A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165" y="3429000"/>
            <a:ext cx="48035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3C560BFA-6BEA-6784-9EE7-36BB94E0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52" y="495759"/>
            <a:ext cx="4415233" cy="26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39914-6B00-5372-C381-DF6DBA8919E1}"/>
              </a:ext>
            </a:extLst>
          </p:cNvPr>
          <p:cNvSpPr txBox="1"/>
          <p:nvPr/>
        </p:nvSpPr>
        <p:spPr>
          <a:xfrm>
            <a:off x="5943600" y="170077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www.quora.com</a:t>
            </a:r>
            <a:r>
              <a:rPr lang="ru-RU" dirty="0"/>
              <a:t>/What-</a:t>
            </a:r>
            <a:r>
              <a:rPr lang="ru-RU" dirty="0" err="1"/>
              <a:t>is</a:t>
            </a:r>
            <a:r>
              <a:rPr lang="ru-RU" dirty="0"/>
              <a:t>-</a:t>
            </a:r>
            <a:r>
              <a:rPr lang="ru-RU" dirty="0" err="1"/>
              <a:t>an</a:t>
            </a:r>
            <a:r>
              <a:rPr lang="ru-RU" dirty="0"/>
              <a:t>-</a:t>
            </a:r>
            <a:r>
              <a:rPr lang="ru-RU" dirty="0" err="1"/>
              <a:t>Encoder</a:t>
            </a:r>
            <a:r>
              <a:rPr lang="ru-RU" dirty="0"/>
              <a:t>-</a:t>
            </a:r>
            <a:r>
              <a:rPr lang="ru-RU" dirty="0" err="1"/>
              <a:t>Decoder</a:t>
            </a:r>
            <a:r>
              <a:rPr lang="ru-RU" dirty="0"/>
              <a:t>-</a:t>
            </a:r>
            <a:r>
              <a:rPr lang="ru-RU" dirty="0" err="1"/>
              <a:t>in</a:t>
            </a:r>
            <a:r>
              <a:rPr lang="ru-RU" dirty="0"/>
              <a:t>-Deep-Learning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65014-7381-632B-2D0E-9811686E4518}"/>
              </a:ext>
            </a:extLst>
          </p:cNvPr>
          <p:cNvSpPr txBox="1"/>
          <p:nvPr/>
        </p:nvSpPr>
        <p:spPr>
          <a:xfrm>
            <a:off x="1802823" y="6048239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link.springer.com</a:t>
            </a:r>
            <a:r>
              <a:rPr lang="ru-RU" dirty="0"/>
              <a:t>/</a:t>
            </a:r>
            <a:r>
              <a:rPr lang="ru-RU" dirty="0" err="1"/>
              <a:t>chapter</a:t>
            </a:r>
            <a:r>
              <a:rPr lang="ru-RU" dirty="0"/>
              <a:t>/10.1007/978-3-319-24574-4_28</a:t>
            </a:r>
          </a:p>
        </p:txBody>
      </p:sp>
    </p:spTree>
    <p:extLst>
      <p:ext uri="{BB962C8B-B14F-4D97-AF65-F5344CB8AC3E}">
        <p14:creationId xmlns:p14="http://schemas.microsoft.com/office/powerpoint/2010/main" val="408545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без учителя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494D40-D26A-015B-4741-E86E662B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7" y="1509346"/>
            <a:ext cx="10007907" cy="4551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medium.com</a:t>
            </a:r>
            <a:r>
              <a:rPr lang="ru-RU" dirty="0"/>
              <a:t>/@</a:t>
            </a:r>
            <a:r>
              <a:rPr lang="ru-RU" dirty="0" err="1"/>
              <a:t>metehankozan</a:t>
            </a:r>
            <a:r>
              <a:rPr lang="ru-RU" dirty="0"/>
              <a:t>/supervised-and-unsupervised-learning-an-intuitive-approach-cd8f8f64b644</a:t>
            </a:r>
          </a:p>
        </p:txBody>
      </p:sp>
    </p:spTree>
    <p:extLst>
      <p:ext uri="{BB962C8B-B14F-4D97-AF65-F5344CB8AC3E}">
        <p14:creationId xmlns:p14="http://schemas.microsoft.com/office/powerpoint/2010/main" val="30985698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474</Words>
  <Application>Microsoft Office PowerPoint</Application>
  <PresentationFormat>Широкоэкранный</PresentationFormat>
  <Paragraphs>85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Mont Regular</vt:lpstr>
      <vt:lpstr>Mont SemiBold Italic</vt:lpstr>
      <vt:lpstr>NVIDIA Sans</vt:lpstr>
      <vt:lpstr>Тема Office</vt:lpstr>
      <vt:lpstr>Подходы построения нейронных сетей</vt:lpstr>
      <vt:lpstr>Презентация PowerPoint</vt:lpstr>
      <vt:lpstr>Презентация PowerPoint</vt:lpstr>
      <vt:lpstr>Глубокие нейронные сети</vt:lpstr>
      <vt:lpstr>Подход с учителем</vt:lpstr>
      <vt:lpstr>Подход с учителем</vt:lpstr>
      <vt:lpstr>Подходы к архитектурам</vt:lpstr>
      <vt:lpstr>Подход с учителем</vt:lpstr>
      <vt:lpstr>Подход без учителя</vt:lpstr>
      <vt:lpstr>Подход без учителя</vt:lpstr>
      <vt:lpstr>Подход без учителя</vt:lpstr>
      <vt:lpstr>Подход без учителя</vt:lpstr>
      <vt:lpstr>Подход с полу-учителем</vt:lpstr>
      <vt:lpstr>Подход с само-учителем</vt:lpstr>
      <vt:lpstr>Подход с само-учителем</vt:lpstr>
      <vt:lpstr>Подход с само-учителем</vt:lpstr>
      <vt:lpstr>Генеративный подход</vt:lpstr>
      <vt:lpstr>Генеративно-сотязательный подход</vt:lpstr>
      <vt:lpstr>Диффузионные сети</vt:lpstr>
      <vt:lpstr>Генеративные базисные модели</vt:lpstr>
      <vt:lpstr>Генеративные базисные модели</vt:lpstr>
      <vt:lpstr>Zero-shot learning</vt:lpstr>
      <vt:lpstr>Zero-shot learning</vt:lpstr>
      <vt:lpstr>Генеративные базисные модели</vt:lpstr>
      <vt:lpstr>Где работать с моделями</vt:lpstr>
      <vt:lpstr>Где работать с моделями</vt:lpstr>
      <vt:lpstr>Где работать с моделями</vt:lpstr>
      <vt:lpstr>Где работать с моделями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</dc:title>
  <dc:creator>Ронкин Михаил Владимирович</dc:creator>
  <cp:lastModifiedBy>Ронкин Михаил Владимирович</cp:lastModifiedBy>
  <cp:revision>88</cp:revision>
  <dcterms:created xsi:type="dcterms:W3CDTF">2024-07-09T13:14:28Z</dcterms:created>
  <dcterms:modified xsi:type="dcterms:W3CDTF">2024-07-22T14:46:44Z</dcterms:modified>
</cp:coreProperties>
</file>